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8" r:id="rId2"/>
    <p:sldId id="264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1" r:id="rId11"/>
    <p:sldId id="282" r:id="rId12"/>
    <p:sldId id="280" r:id="rId13"/>
    <p:sldId id="267" r:id="rId14"/>
  </p:sldIdLst>
  <p:sldSz cx="9144000" cy="6858000" type="screen4x3"/>
  <p:notesSz cx="6858000" cy="9144000"/>
  <p:embeddedFontLst>
    <p:embeddedFont>
      <p:font typeface="Tuffy" panose="020B0603060100000000" charset="0"/>
      <p:regular r:id="rId17"/>
      <p:bold r:id="rId18"/>
      <p:italic r:id="rId19"/>
      <p:boldItalic r:id="rId20"/>
    </p:embeddedFont>
    <p:embeddedFont>
      <p:font typeface="Twinkl SemiBold" charset="0"/>
      <p:bold r:id="rId21"/>
    </p:embeddedFont>
    <p:embeddedFont>
      <p:font typeface="Twinkl" panose="020B0604020202020204" charset="0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43">
          <p15:clr>
            <a:srgbClr val="A4A3A4"/>
          </p15:clr>
        </p15:guide>
        <p15:guide id="6" orient="horz" pos="323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F75"/>
    <a:srgbClr val="741E25"/>
    <a:srgbClr val="FFFFFF"/>
    <a:srgbClr val="DE1E5A"/>
    <a:srgbClr val="18A0DB"/>
    <a:srgbClr val="BC0105"/>
    <a:srgbClr val="4DB1E3"/>
    <a:srgbClr val="80C1EB"/>
    <a:srgbClr val="ACD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414" y="60"/>
      </p:cViewPr>
      <p:guideLst>
        <p:guide orient="horz" pos="2160"/>
        <p:guide pos="2880"/>
        <p:guide pos="340"/>
        <p:guide orient="horz" pos="3974"/>
        <p:guide pos="5443"/>
        <p:guide orient="horz" pos="323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E8DF955-20EC-41E7-8908-D601A9CD02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93FFE8-FDEA-40E6-8928-A7495DE19E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BDB2375-704C-415A-9CF6-FB4F1DF0FB5D}" type="datetimeFigureOut">
              <a:rPr lang="en-GB"/>
              <a:pPr>
                <a:defRPr/>
              </a:pPr>
              <a:t>26/06/2020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EB66AD-BE61-41EE-A99A-36741532A0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41DE8D-47FA-437C-8B7A-4CBEA8EC6F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2BFF21B-7A34-43F2-8906-0BDB02C4D9E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9879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86532D4-2F09-40EE-8330-FB12B1627A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51B4C4-47C4-468C-A8F0-3959B9AC769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EB08167-8EAE-436C-A9E7-96F2CD760D24}" type="datetimeFigureOut">
              <a:rPr lang="en-GB"/>
              <a:pPr>
                <a:defRPr/>
              </a:pPr>
              <a:t>26/06/2020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C1AC61B-0317-4DFA-8A81-91A822CA3E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CB0E336-7574-47DC-B8F4-22499B3B74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C0A59-C774-4C8D-B3C5-F05CE98D53B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2A464D-8B3A-4C33-9B03-C26A76072F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20FDA99-C563-4E2F-9811-7D2DEE3AA81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6099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DB85C36-627F-416A-9CB3-2BFD1ABFB2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023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C9603BB2-F005-43F3-B5A3-8CC978F6B221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67B49EC-BB7C-4AFB-8852-AAA59E4F2F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243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DF24FF6F-66B8-43CD-85DC-187D90CFC6F0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3237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848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9CD268C0-57B4-47C4-A2DF-78B37F8D37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849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7153BF7-365B-4D4E-A1F3-65848E0591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620E689-4674-4D5B-AA56-CF0E1556BC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1" r:id="rId4"/>
    <p:sldLayoutId id="2147483685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9" name="Title 20">
            <a:extLst>
              <a:ext uri="{FF2B5EF4-FFF2-40B4-BE49-F238E27FC236}">
                <a16:creationId xmlns:a16="http://schemas.microsoft.com/office/drawing/2014/main" id="{8E940DB0-C3C7-4E16-A275-2A54239D4E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7675" y="765175"/>
            <a:ext cx="8239125" cy="993775"/>
          </a:xfrm>
          <a:prstGeom prst="roundRect">
            <a:avLst>
              <a:gd name="adj" fmla="val 0"/>
            </a:avLst>
          </a:prstGeom>
          <a:solidFill>
            <a:srgbClr val="1F4F75"/>
          </a:solidFill>
        </p:spPr>
        <p:txBody>
          <a:bodyPr/>
          <a:lstStyle/>
          <a:p>
            <a:pPr eaLnBrk="1" hangingPunct="1"/>
            <a:r>
              <a:rPr lang="en-GB" sz="3600" dirty="0">
                <a:solidFill>
                  <a:schemeClr val="bg1"/>
                </a:solidFill>
              </a:rPr>
              <a:t>Nature Inspired Art</a:t>
            </a:r>
            <a:endParaRPr lang="en-GB" altLang="en-US" sz="3600" dirty="0">
              <a:solidFill>
                <a:schemeClr val="bg1"/>
              </a:solidFill>
              <a:latin typeface="Twinkl SemiBold" pitchFamily="2" charset="0"/>
            </a:endParaRPr>
          </a:p>
        </p:txBody>
      </p:sp>
      <p:sp>
        <p:nvSpPr>
          <p:cNvPr id="15370" name="AutoShape 6" descr="Image result for african pattern">
            <a:extLst>
              <a:ext uri="{FF2B5EF4-FFF2-40B4-BE49-F238E27FC236}">
                <a16:creationId xmlns:a16="http://schemas.microsoft.com/office/drawing/2014/main" id="{E24BC9B7-BC6C-4598-A2AE-40D4662C73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28875" y="1366838"/>
            <a:ext cx="428625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4B47C1-0B55-42D7-8883-AD22745089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995487"/>
            <a:ext cx="7632700" cy="789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0" rIns="10800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>
              <a:buNone/>
            </a:pPr>
            <a:r>
              <a:rPr lang="en-GB" sz="1600" dirty="0"/>
              <a:t>The patterns used in mosaic tables produced in Zimbabwe are inspired by patterns from animals, reptiles and other aspects of nature.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68" y="2785144"/>
            <a:ext cx="1749366" cy="1781200"/>
          </a:xfrm>
          <a:prstGeom prst="ellipse">
            <a:avLst/>
          </a:prstGeom>
          <a:ln w="63500" cap="rnd">
            <a:solidFill>
              <a:srgbClr val="1F4F75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6" name="Picture 2" descr="Plant, Leaf, Macro, Palm, Summer, Leaves, Tropic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462" y="2785144"/>
            <a:ext cx="1779870" cy="1781200"/>
          </a:xfrm>
          <a:prstGeom prst="ellipse">
            <a:avLst/>
          </a:prstGeom>
          <a:ln w="63500" cap="rnd">
            <a:solidFill>
              <a:srgbClr val="1F4F75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112" y="2785144"/>
            <a:ext cx="2842249" cy="312281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4110605" y="5259897"/>
            <a:ext cx="94795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894202" y="5033394"/>
            <a:ext cx="1216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Zimbabwe</a:t>
            </a:r>
          </a:p>
        </p:txBody>
      </p:sp>
    </p:spTree>
    <p:extLst>
      <p:ext uri="{BB962C8B-B14F-4D97-AF65-F5344CB8AC3E}">
        <p14:creationId xmlns:p14="http://schemas.microsoft.com/office/powerpoint/2010/main" val="232397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CEF5C8-F3B9-4CD7-B269-80925117C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220" y="2019300"/>
            <a:ext cx="7465561" cy="1084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0" rIns="108000" bIns="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marL="0" indent="0" algn="ctr" eaLnBrk="1" hangingPunct="1">
              <a:spcBef>
                <a:spcPct val="0"/>
              </a:spcBef>
              <a:buClr>
                <a:srgbClr val="1C1C1C"/>
              </a:buClr>
              <a:buSzPts val="1800"/>
              <a:buNone/>
            </a:pPr>
            <a:r>
              <a:rPr lang="en-GB" sz="1600" dirty="0"/>
              <a:t>The Ndebele women of Zululand in the north west of South Africa have long been decorating the walls of their houses. This is a tradition called ‘</a:t>
            </a:r>
            <a:r>
              <a:rPr lang="en-GB" sz="1600" dirty="0" err="1"/>
              <a:t>ukugwala</a:t>
            </a:r>
            <a:r>
              <a:rPr lang="en-GB" sz="1600" dirty="0"/>
              <a:t>’. They use their fingers to create undulating or straight lines in geometric patterns with paint or wet clay.</a:t>
            </a:r>
          </a:p>
          <a:p>
            <a:pPr eaLnBrk="1" hangingPunct="1">
              <a:spcBef>
                <a:spcPct val="0"/>
              </a:spcBef>
              <a:buClr>
                <a:srgbClr val="1C1C1C"/>
              </a:buClr>
              <a:buSzPts val="1800"/>
            </a:pPr>
            <a:endParaRPr lang="en-GB" altLang="en-US" sz="1600" dirty="0">
              <a:solidFill>
                <a:schemeClr val="tx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8" name="Title 20">
            <a:extLst>
              <a:ext uri="{FF2B5EF4-FFF2-40B4-BE49-F238E27FC236}">
                <a16:creationId xmlns:a16="http://schemas.microsoft.com/office/drawing/2014/main" id="{8D633657-8E1E-4D6C-94BD-4897ED22D5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7675" y="765175"/>
            <a:ext cx="8239125" cy="993775"/>
          </a:xfrm>
          <a:prstGeom prst="roundRect">
            <a:avLst>
              <a:gd name="adj" fmla="val 0"/>
            </a:avLst>
          </a:prstGeom>
          <a:solidFill>
            <a:srgbClr val="1F4F75"/>
          </a:solidFill>
        </p:spPr>
        <p:txBody>
          <a:bodyPr/>
          <a:lstStyle/>
          <a:p>
            <a:pPr eaLnBrk="1" hangingPunct="1"/>
            <a:r>
              <a:rPr lang="en-GB" sz="3600" dirty="0">
                <a:solidFill>
                  <a:schemeClr val="bg1"/>
                </a:solidFill>
              </a:rPr>
              <a:t>Patterns in Architecture</a:t>
            </a:r>
            <a:endParaRPr lang="en-GB" altLang="en-US" sz="3600" dirty="0">
              <a:solidFill>
                <a:schemeClr val="bg1"/>
              </a:solidFill>
              <a:latin typeface="Twinkl SemiBold" pitchFamily="2" charset="0"/>
            </a:endParaRPr>
          </a:p>
        </p:txBody>
      </p:sp>
      <p:sp>
        <p:nvSpPr>
          <p:cNvPr id="16389" name="AutoShape 6" descr="Image result for african pattern">
            <a:extLst>
              <a:ext uri="{FF2B5EF4-FFF2-40B4-BE49-F238E27FC236}">
                <a16:creationId xmlns:a16="http://schemas.microsoft.com/office/drawing/2014/main" id="{A0BB6408-58E4-407D-A246-10AE94958A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28875" y="1366838"/>
            <a:ext cx="428625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pic>
        <p:nvPicPr>
          <p:cNvPr id="2050" name="Picture 2" descr="The People of Beads imag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631" y="3185356"/>
            <a:ext cx="2654738" cy="2731301"/>
          </a:xfrm>
          <a:prstGeom prst="ellipse">
            <a:avLst/>
          </a:prstGeom>
          <a:ln w="63500" cap="rnd">
            <a:solidFill>
              <a:srgbClr val="1F4F75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5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73D37A-A52D-4D11-AC79-10735B3279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4567604" y="2120901"/>
            <a:ext cx="3813662" cy="3813662"/>
          </a:xfrm>
          <a:prstGeom prst="flowChartConnector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CEF5C8-F3B9-4CD7-B269-80925117C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2019300"/>
            <a:ext cx="4113213" cy="31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0" rIns="108000" bIns="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1C1C1C"/>
              </a:buClr>
              <a:buSzPts val="1800"/>
            </a:pPr>
            <a:r>
              <a:rPr lang="en-GB" altLang="en-US" sz="1600" dirty="0">
                <a:cs typeface="Arial" panose="020B0604020202020204" pitchFamily="34" charset="0"/>
                <a:sym typeface="Arial" panose="020B0604020202020204" pitchFamily="34" charset="0"/>
              </a:rPr>
              <a:t>See if you can get inspired by your surroundings to create a pattern using bold colours.</a:t>
            </a:r>
            <a:endParaRPr lang="en-GB" altLang="en-US" sz="1600" dirty="0">
              <a:solidFill>
                <a:schemeClr val="tx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1C1C1C"/>
              </a:buClr>
              <a:buSzPts val="1800"/>
            </a:pPr>
            <a:r>
              <a:rPr lang="en-GB" altLang="en-US" sz="1600" dirty="0">
                <a:cs typeface="Arial" panose="020B0604020202020204" pitchFamily="34" charset="0"/>
                <a:sym typeface="Arial" panose="020B0604020202020204" pitchFamily="34" charset="0"/>
              </a:rPr>
              <a:t>Go outside and see what patterns you can see and how they can be used in a piece of artwork.</a:t>
            </a:r>
            <a:endParaRPr lang="en-GB" altLang="en-US" sz="1600" dirty="0">
              <a:solidFill>
                <a:schemeClr val="tx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8" name="Title 20">
            <a:extLst>
              <a:ext uri="{FF2B5EF4-FFF2-40B4-BE49-F238E27FC236}">
                <a16:creationId xmlns:a16="http://schemas.microsoft.com/office/drawing/2014/main" id="{8D633657-8E1E-4D6C-94BD-4897ED22D5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7675" y="765175"/>
            <a:ext cx="8239125" cy="993775"/>
          </a:xfrm>
          <a:prstGeom prst="roundRect">
            <a:avLst>
              <a:gd name="adj" fmla="val 0"/>
            </a:avLst>
          </a:prstGeom>
          <a:solidFill>
            <a:srgbClr val="1F4F75"/>
          </a:solidFill>
        </p:spPr>
        <p:txBody>
          <a:bodyPr/>
          <a:lstStyle/>
          <a:p>
            <a:pPr eaLnBrk="1" hangingPunct="1"/>
            <a:r>
              <a:rPr lang="en-GB" altLang="en-US" sz="3600">
                <a:solidFill>
                  <a:schemeClr val="bg1"/>
                </a:solidFill>
                <a:latin typeface="Twinkl SemiBold" pitchFamily="2" charset="0"/>
              </a:rPr>
              <a:t>Have a Go</a:t>
            </a:r>
          </a:p>
        </p:txBody>
      </p:sp>
      <p:sp>
        <p:nvSpPr>
          <p:cNvPr id="16389" name="AutoShape 6" descr="Image result for african pattern">
            <a:extLst>
              <a:ext uri="{FF2B5EF4-FFF2-40B4-BE49-F238E27FC236}">
                <a16:creationId xmlns:a16="http://schemas.microsoft.com/office/drawing/2014/main" id="{A0BB6408-58E4-407D-A246-10AE94958A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28875" y="1366838"/>
            <a:ext cx="428625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3A77F3F-33A2-4A66-B018-A6942269A831}"/>
              </a:ext>
            </a:extLst>
          </p:cNvPr>
          <p:cNvSpPr/>
          <p:nvPr/>
        </p:nvSpPr>
        <p:spPr>
          <a:xfrm>
            <a:off x="4575175" y="2120900"/>
            <a:ext cx="3813175" cy="3813175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6391" name="Picture 8">
            <a:extLst>
              <a:ext uri="{FF2B5EF4-FFF2-40B4-BE49-F238E27FC236}">
                <a16:creationId xmlns:a16="http://schemas.microsoft.com/office/drawing/2014/main" id="{6C6F601F-D481-443B-A0C9-DC6A177FC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41"/>
          <a:stretch>
            <a:fillRect/>
          </a:stretch>
        </p:blipFill>
        <p:spPr bwMode="auto">
          <a:xfrm>
            <a:off x="5187950" y="1901825"/>
            <a:ext cx="2874963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AD6FEE9-08A8-4387-ACBD-BF6E31206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933575"/>
            <a:ext cx="6348413" cy="1644650"/>
          </a:xfrm>
          <a:prstGeom prst="rect">
            <a:avLst/>
          </a:prstGeom>
          <a:solidFill>
            <a:schemeClr val="bg1"/>
          </a:solidFill>
          <a:ln w="28575">
            <a:solidFill>
              <a:srgbClr val="1F4F75"/>
            </a:solidFill>
            <a:miter lim="800000"/>
            <a:headEnd/>
            <a:tailEnd/>
          </a:ln>
        </p:spPr>
        <p:txBody>
          <a:bodyPr lIns="144000" tIns="0" rIns="100800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1C1C1C"/>
              </a:buClr>
              <a:buSzPts val="1800"/>
              <a:buFontTx/>
              <a:buNone/>
            </a:pPr>
            <a:r>
              <a:rPr lang="en-GB" altLang="en-US" sz="1600">
                <a:cs typeface="Arial" panose="020B0604020202020204" pitchFamily="34" charset="0"/>
                <a:sym typeface="Arial" panose="020B0604020202020204" pitchFamily="34" charset="0"/>
              </a:rPr>
              <a:t>Africa is the second largest continent in the world. It is made of 54 countries and 9 territories. There are approximately 1.1 billion people living in Africa, which is equal to 15% of the world’s population. It is estimated that there are 2000 different languages spoken in Africa.</a:t>
            </a:r>
            <a:endParaRPr lang="en-GB" altLang="en-US" sz="1600">
              <a:solidFill>
                <a:schemeClr val="tx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brown tree on surrounded by brown grass during golden hour">
            <a:extLst>
              <a:ext uri="{FF2B5EF4-FFF2-40B4-BE49-F238E27FC236}">
                <a16:creationId xmlns:a16="http://schemas.microsoft.com/office/drawing/2014/main" id="{77CB7737-C827-44FA-A6EC-5E6D414ABE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9" r="12517"/>
          <a:stretch/>
        </p:blipFill>
        <p:spPr bwMode="auto">
          <a:xfrm>
            <a:off x="6172202" y="1857375"/>
            <a:ext cx="2216149" cy="221614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F64989-3CB8-464E-B941-599AB46A4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9938" y="4371975"/>
            <a:ext cx="6348412" cy="1644650"/>
          </a:xfrm>
          <a:prstGeom prst="rect">
            <a:avLst/>
          </a:prstGeom>
          <a:solidFill>
            <a:schemeClr val="bg1"/>
          </a:solidFill>
          <a:ln w="28575">
            <a:solidFill>
              <a:srgbClr val="1F4F75"/>
            </a:solidFill>
            <a:miter lim="800000"/>
            <a:headEnd/>
            <a:tailEnd/>
          </a:ln>
        </p:spPr>
        <p:txBody>
          <a:bodyPr lIns="108000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buClr>
                <a:srgbClr val="1C1C1C"/>
              </a:buClr>
              <a:buSzPts val="1800"/>
              <a:buFontTx/>
              <a:buNone/>
            </a:pPr>
            <a:r>
              <a:rPr lang="en-GB" altLang="en-US" sz="1600">
                <a:cs typeface="Arial" panose="020B0604020202020204" pitchFamily="34" charset="0"/>
                <a:sym typeface="Arial" panose="020B0604020202020204" pitchFamily="34" charset="0"/>
              </a:rPr>
              <a:t>Africa is home to rainforests, deserts, mountains, rivers and coastal plains.</a:t>
            </a:r>
            <a:endParaRPr lang="en-GB" altLang="en-US" sz="1600">
              <a:solidFill>
                <a:schemeClr val="tx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1C1C1C"/>
              </a:buClr>
              <a:buSzPts val="1800"/>
              <a:buFontTx/>
              <a:buNone/>
            </a:pPr>
            <a:r>
              <a:rPr lang="en-GB" altLang="en-US" sz="1600">
                <a:cs typeface="Arial" panose="020B0604020202020204" pitchFamily="34" charset="0"/>
                <a:sym typeface="Arial" panose="020B0604020202020204" pitchFamily="34" charset="0"/>
              </a:rPr>
              <a:t>Animals, such as the African elephant, giraffe, cheetah and the white and black rhinoceros, live in Africa. </a:t>
            </a:r>
            <a:endParaRPr lang="en-GB" altLang="en-US" sz="1600">
              <a:solidFill>
                <a:schemeClr val="tx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two brown elephants">
            <a:extLst>
              <a:ext uri="{FF2B5EF4-FFF2-40B4-BE49-F238E27FC236}">
                <a16:creationId xmlns:a16="http://schemas.microsoft.com/office/drawing/2014/main" id="{4FD5DCF9-1CD1-4DE2-91C4-9BE28C47A0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5" b="11053"/>
          <a:stretch/>
        </p:blipFill>
        <p:spPr bwMode="auto">
          <a:xfrm>
            <a:off x="755650" y="3876676"/>
            <a:ext cx="2216150" cy="221615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Title 20">
            <a:extLst>
              <a:ext uri="{FF2B5EF4-FFF2-40B4-BE49-F238E27FC236}">
                <a16:creationId xmlns:a16="http://schemas.microsoft.com/office/drawing/2014/main" id="{205B33A4-8D50-4179-BCA4-F14EF63C3F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7675" y="765175"/>
            <a:ext cx="8239125" cy="993775"/>
          </a:xfrm>
          <a:prstGeom prst="roundRect">
            <a:avLst>
              <a:gd name="adj" fmla="val 0"/>
            </a:avLst>
          </a:prstGeom>
          <a:solidFill>
            <a:srgbClr val="1F4F75"/>
          </a:solidFill>
        </p:spPr>
        <p:txBody>
          <a:bodyPr/>
          <a:lstStyle/>
          <a:p>
            <a:pPr eaLnBrk="1" hangingPunct="1"/>
            <a:r>
              <a:rPr lang="en-GB" altLang="en-US" sz="3600">
                <a:solidFill>
                  <a:schemeClr val="bg1"/>
                </a:solidFill>
                <a:latin typeface="Twinkl SemiBold" pitchFamily="2" charset="0"/>
              </a:rPr>
              <a:t>About Africa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2182696-B3D1-4D82-A776-190ED8F79467}"/>
              </a:ext>
            </a:extLst>
          </p:cNvPr>
          <p:cNvSpPr/>
          <p:nvPr/>
        </p:nvSpPr>
        <p:spPr>
          <a:xfrm>
            <a:off x="755650" y="3876675"/>
            <a:ext cx="2216150" cy="2216150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DE6AB91-CB0F-45C8-B757-C425D37F3AB7}"/>
              </a:ext>
            </a:extLst>
          </p:cNvPr>
          <p:cNvSpPr/>
          <p:nvPr/>
        </p:nvSpPr>
        <p:spPr>
          <a:xfrm>
            <a:off x="6172200" y="1857375"/>
            <a:ext cx="2216150" cy="2216150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5084398A-049A-44D1-AA74-54C02A22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9" t="10973" r="9134" b="12334"/>
          <a:stretch>
            <a:fillRect/>
          </a:stretch>
        </p:blipFill>
        <p:spPr bwMode="auto">
          <a:xfrm>
            <a:off x="1295400" y="1758950"/>
            <a:ext cx="6543675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52E0AF-9274-4142-BA66-71E1577CD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4" t="10973" r="9134" b="12334"/>
          <a:stretch>
            <a:fillRect/>
          </a:stretch>
        </p:blipFill>
        <p:spPr bwMode="auto">
          <a:xfrm>
            <a:off x="1304925" y="1758950"/>
            <a:ext cx="6534150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itle 20">
            <a:extLst>
              <a:ext uri="{FF2B5EF4-FFF2-40B4-BE49-F238E27FC236}">
                <a16:creationId xmlns:a16="http://schemas.microsoft.com/office/drawing/2014/main" id="{2A9643B2-2B24-4788-8806-8663FD24DB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7675" y="765175"/>
            <a:ext cx="8239125" cy="993775"/>
          </a:xfrm>
          <a:prstGeom prst="roundRect">
            <a:avLst>
              <a:gd name="adj" fmla="val 0"/>
            </a:avLst>
          </a:prstGeom>
          <a:solidFill>
            <a:srgbClr val="1F4F75"/>
          </a:solidFill>
        </p:spPr>
        <p:txBody>
          <a:bodyPr/>
          <a:lstStyle/>
          <a:p>
            <a:pPr eaLnBrk="1" hangingPunct="1"/>
            <a:r>
              <a:rPr lang="en-GB" altLang="en-US" sz="3600">
                <a:solidFill>
                  <a:schemeClr val="bg1"/>
                </a:solidFill>
                <a:latin typeface="Twinkl SemiBold" pitchFamily="2" charset="0"/>
              </a:rPr>
              <a:t>About Africa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A2DFE1-F73A-42AE-9DD8-D7957E715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4175" y="3648075"/>
            <a:ext cx="1019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Africa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Image result for african pattern">
            <a:extLst>
              <a:ext uri="{FF2B5EF4-FFF2-40B4-BE49-F238E27FC236}">
                <a16:creationId xmlns:a16="http://schemas.microsoft.com/office/drawing/2014/main" id="{4A2CE708-BC2C-4B29-A1C3-5B29C8B65F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78479" y="4404946"/>
            <a:ext cx="1687880" cy="168788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rown, white, and black textile">
            <a:extLst>
              <a:ext uri="{FF2B5EF4-FFF2-40B4-BE49-F238E27FC236}">
                <a16:creationId xmlns:a16="http://schemas.microsoft.com/office/drawing/2014/main" id="{62C7C320-1799-4ABB-9464-C399164B02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1" r="18351"/>
          <a:stretch/>
        </p:blipFill>
        <p:spPr bwMode="auto">
          <a:xfrm>
            <a:off x="755650" y="4404946"/>
            <a:ext cx="1687880" cy="168788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Rectangle 4">
            <a:extLst>
              <a:ext uri="{FF2B5EF4-FFF2-40B4-BE49-F238E27FC236}">
                <a16:creationId xmlns:a16="http://schemas.microsoft.com/office/drawing/2014/main" id="{6C350209-3ABF-434B-B14B-CB7A8C665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933575"/>
            <a:ext cx="381635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0" rIns="10800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1C1C1C"/>
              </a:buClr>
              <a:buSzPts val="1800"/>
              <a:buFontTx/>
              <a:buNone/>
            </a:pPr>
            <a:r>
              <a:rPr lang="en-GB" altLang="en-US" sz="1600">
                <a:cs typeface="Arial" panose="020B0604020202020204" pitchFamily="34" charset="0"/>
                <a:sym typeface="Arial" panose="020B0604020202020204" pitchFamily="34" charset="0"/>
              </a:rPr>
              <a:t>Africa is well known for its individual art. </a:t>
            </a:r>
            <a:endParaRPr lang="en-GB" altLang="en-US" sz="1600">
              <a:solidFill>
                <a:schemeClr val="tx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1C1C1C"/>
              </a:buClr>
              <a:buSzPts val="1800"/>
              <a:buFontTx/>
              <a:buNone/>
            </a:pPr>
            <a:r>
              <a:rPr lang="en-GB" altLang="en-US" sz="1600">
                <a:cs typeface="Arial" panose="020B0604020202020204" pitchFamily="34" charset="0"/>
                <a:sym typeface="Arial" panose="020B0604020202020204" pitchFamily="34" charset="0"/>
              </a:rPr>
              <a:t>For hundreds of years, African art has been strongly influenced by the environment and natural surroundings.</a:t>
            </a:r>
            <a:endParaRPr lang="en-GB" altLang="en-US" sz="1600">
              <a:solidFill>
                <a:schemeClr val="tx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1C1C1C"/>
              </a:buClr>
              <a:buSzPts val="1800"/>
              <a:buFontTx/>
              <a:buNone/>
            </a:pPr>
            <a:r>
              <a:rPr lang="en-GB" altLang="en-US" sz="1600">
                <a:cs typeface="Arial" panose="020B0604020202020204" pitchFamily="34" charset="0"/>
                <a:sym typeface="Arial" panose="020B0604020202020204" pitchFamily="34" charset="0"/>
              </a:rPr>
              <a:t>The vast richness and variety in the environment are ideal for encouraging creativity. </a:t>
            </a:r>
            <a:endParaRPr lang="en-GB" altLang="en-US" sz="1600">
              <a:solidFill>
                <a:schemeClr val="tx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5" name="Title 20">
            <a:extLst>
              <a:ext uri="{FF2B5EF4-FFF2-40B4-BE49-F238E27FC236}">
                <a16:creationId xmlns:a16="http://schemas.microsoft.com/office/drawing/2014/main" id="{0CCABFD3-48F0-4140-BB7D-7401953C44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7675" y="765175"/>
            <a:ext cx="8239125" cy="993775"/>
          </a:xfrm>
          <a:prstGeom prst="roundRect">
            <a:avLst>
              <a:gd name="adj" fmla="val 0"/>
            </a:avLst>
          </a:prstGeom>
          <a:solidFill>
            <a:srgbClr val="1F4F75"/>
          </a:solidFill>
        </p:spPr>
        <p:txBody>
          <a:bodyPr/>
          <a:lstStyle/>
          <a:p>
            <a:pPr eaLnBrk="1" hangingPunct="1"/>
            <a:r>
              <a:rPr lang="en-GB" altLang="en-US" sz="3600">
                <a:solidFill>
                  <a:schemeClr val="bg1"/>
                </a:solidFill>
                <a:latin typeface="Twinkl SemiBold" pitchFamily="2" charset="0"/>
              </a:rPr>
              <a:t>African Art</a:t>
            </a:r>
          </a:p>
        </p:txBody>
      </p:sp>
      <p:pic>
        <p:nvPicPr>
          <p:cNvPr id="10246" name="Picture 2" descr="green leaf tree near mountain covered by snow at daytime">
            <a:extLst>
              <a:ext uri="{FF2B5EF4-FFF2-40B4-BE49-F238E27FC236}">
                <a16:creationId xmlns:a16="http://schemas.microsoft.com/office/drawing/2014/main" id="{92733C5E-3697-4D70-9AE7-7DCBFD10D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2"/>
          <a:stretch>
            <a:fillRect/>
          </a:stretch>
        </p:blipFill>
        <p:spPr bwMode="auto">
          <a:xfrm>
            <a:off x="4572000" y="1933575"/>
            <a:ext cx="3816350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9DEB559-0657-4759-8DE0-F2BCA6A5F45F}"/>
              </a:ext>
            </a:extLst>
          </p:cNvPr>
          <p:cNvSpPr/>
          <p:nvPr/>
        </p:nvSpPr>
        <p:spPr>
          <a:xfrm>
            <a:off x="755650" y="4405313"/>
            <a:ext cx="1687513" cy="1687512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C088568-20B3-4C22-AE22-8189DB1D53CB}"/>
              </a:ext>
            </a:extLst>
          </p:cNvPr>
          <p:cNvSpPr/>
          <p:nvPr/>
        </p:nvSpPr>
        <p:spPr>
          <a:xfrm>
            <a:off x="2663825" y="4395788"/>
            <a:ext cx="1687513" cy="1687512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249" name="AutoShape 6" descr="Image result for african pattern">
            <a:extLst>
              <a:ext uri="{FF2B5EF4-FFF2-40B4-BE49-F238E27FC236}">
                <a16:creationId xmlns:a16="http://schemas.microsoft.com/office/drawing/2014/main" id="{0AE6BC4C-0709-4CA6-983A-F216CE4A98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28875" y="1366838"/>
            <a:ext cx="428625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5D44F5-C163-4BFF-A1AE-4DFA8C8CF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938338"/>
            <a:ext cx="76327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0" rIns="10800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1C1C1C"/>
              </a:buClr>
              <a:buSzPts val="1800"/>
              <a:buFontTx/>
              <a:buNone/>
            </a:pPr>
            <a:r>
              <a:rPr lang="en-GB" altLang="en-US" sz="1600" dirty="0">
                <a:solidFill>
                  <a:schemeClr val="tx1"/>
                </a:solidFill>
                <a:cs typeface="Arial" panose="020B0604020202020204" pitchFamily="34" charset="0"/>
                <a:sym typeface="Arial" panose="020B0604020202020204" pitchFamily="34" charset="0"/>
              </a:rPr>
              <a:t>African mats, rugs and baskets, like those made in countries such as Rwanda and Burundi by the Tutsis, are made by hand using weaving and sewing techniques.</a:t>
            </a:r>
            <a:endParaRPr lang="en-GB" altLang="en-US" sz="1600" dirty="0">
              <a:solidFill>
                <a:schemeClr val="tx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7" name="Title 20">
            <a:extLst>
              <a:ext uri="{FF2B5EF4-FFF2-40B4-BE49-F238E27FC236}">
                <a16:creationId xmlns:a16="http://schemas.microsoft.com/office/drawing/2014/main" id="{B284BE2A-32E5-4B26-A6A0-B997651033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7675" y="765175"/>
            <a:ext cx="8239125" cy="993775"/>
          </a:xfrm>
          <a:prstGeom prst="roundRect">
            <a:avLst>
              <a:gd name="adj" fmla="val 0"/>
            </a:avLst>
          </a:prstGeom>
          <a:solidFill>
            <a:srgbClr val="1F4F75"/>
          </a:solidFill>
        </p:spPr>
        <p:txBody>
          <a:bodyPr/>
          <a:lstStyle/>
          <a:p>
            <a:pPr eaLnBrk="1" hangingPunct="1"/>
            <a:r>
              <a:rPr lang="en-GB" altLang="en-US" sz="3600" dirty="0">
                <a:solidFill>
                  <a:schemeClr val="bg1"/>
                </a:solidFill>
                <a:latin typeface="Twinkl SemiBold" pitchFamily="2" charset="0"/>
              </a:rPr>
              <a:t>Handmade Patterns</a:t>
            </a:r>
          </a:p>
        </p:txBody>
      </p:sp>
      <p:sp>
        <p:nvSpPr>
          <p:cNvPr id="11268" name="AutoShape 6" descr="Image result for african pattern">
            <a:extLst>
              <a:ext uri="{FF2B5EF4-FFF2-40B4-BE49-F238E27FC236}">
                <a16:creationId xmlns:a16="http://schemas.microsoft.com/office/drawing/2014/main" id="{08C956A0-1ED0-445E-9D2C-FBACBBA51F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28875" y="1366838"/>
            <a:ext cx="428625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pic>
        <p:nvPicPr>
          <p:cNvPr id="5122" name="Picture 2" descr="https://upload.wikimedia.org/wikipedia/commons/3/30/African_Mother.jpg">
            <a:extLst>
              <a:ext uri="{FF2B5EF4-FFF2-40B4-BE49-F238E27FC236}">
                <a16:creationId xmlns:a16="http://schemas.microsoft.com/office/drawing/2014/main" id="{30EBFD51-E2F6-4A8F-8C05-222D9A1F6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654300"/>
            <a:ext cx="2454275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https://upload.wikimedia.org/wikipedia/commons/thumb/e/ef/Preparation_of_a_mat.jpg/1280px-Preparation_of_a_mat.jpg">
            <a:extLst>
              <a:ext uri="{FF2B5EF4-FFF2-40B4-BE49-F238E27FC236}">
                <a16:creationId xmlns:a16="http://schemas.microsoft.com/office/drawing/2014/main" id="{7D2576CD-1EE8-469A-B62C-250DCA463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9"/>
          <a:stretch>
            <a:fillRect/>
          </a:stretch>
        </p:blipFill>
        <p:spPr bwMode="auto">
          <a:xfrm>
            <a:off x="3344863" y="2654300"/>
            <a:ext cx="2454275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https://upload.wikimedia.org/wikipedia/commons/thumb/7/74/Sisal_mat.jpg/1920px-Sisal_mat.jpg">
            <a:extLst>
              <a:ext uri="{FF2B5EF4-FFF2-40B4-BE49-F238E27FC236}">
                <a16:creationId xmlns:a16="http://schemas.microsoft.com/office/drawing/2014/main" id="{D164EF4E-DE37-4504-AC82-B277BFF59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9" r="28122"/>
          <a:stretch>
            <a:fillRect/>
          </a:stretch>
        </p:blipFill>
        <p:spPr bwMode="auto">
          <a:xfrm>
            <a:off x="5934075" y="2654300"/>
            <a:ext cx="2454275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2">
            <a:extLst>
              <a:ext uri="{FF2B5EF4-FFF2-40B4-BE49-F238E27FC236}">
                <a16:creationId xmlns:a16="http://schemas.microsoft.com/office/drawing/2014/main" id="{63BCEDA6-38B8-4D19-B266-BA6985BE4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9062" y="6124575"/>
            <a:ext cx="38163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US" altLang="en-US" sz="600" dirty="0"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By </a:t>
            </a:r>
            <a:r>
              <a:rPr lang="en-US" altLang="en-US" sz="600" dirty="0" err="1"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Ssemaluluj</a:t>
            </a:r>
            <a:r>
              <a:rPr lang="en-US" altLang="en-US" sz="600" dirty="0"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, By </a:t>
            </a:r>
            <a:r>
              <a:rPr lang="en-US" altLang="en-US" sz="600" dirty="0" err="1"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Hamijuma</a:t>
            </a:r>
            <a:r>
              <a:rPr lang="en-US" altLang="en-US" sz="600" dirty="0"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, By Mandelasamuel27 - Own work, CC BY-SA 3.0</a:t>
            </a:r>
            <a:r>
              <a:rPr lang="en-GB" altLang="en-US" sz="600" dirty="0"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4CA2CA2-5377-412D-8F14-A399753203D9}"/>
              </a:ext>
            </a:extLst>
          </p:cNvPr>
          <p:cNvSpPr/>
          <p:nvPr/>
        </p:nvSpPr>
        <p:spPr>
          <a:xfrm>
            <a:off x="755650" y="2208213"/>
            <a:ext cx="5654675" cy="3638550"/>
          </a:xfrm>
          <a:prstGeom prst="rect">
            <a:avLst/>
          </a:prstGeom>
          <a:solidFill>
            <a:schemeClr val="bg1"/>
          </a:solidFill>
          <a:ln w="28575">
            <a:solidFill>
              <a:srgbClr val="1F4F75"/>
            </a:solidFill>
          </a:ln>
        </p:spPr>
        <p:txBody>
          <a:bodyPr lIns="144000" tIns="0" rIns="1944000" bIns="0" anchor="ctr"/>
          <a:lstStyle/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defRPr/>
            </a:pPr>
            <a:r>
              <a:rPr lang="en-GB" sz="1600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Patterns used in African art fall into two groups:</a:t>
            </a:r>
            <a:endParaRPr lang="en-GB" sz="1600" dirty="0">
              <a:latin typeface="+mn-lt"/>
            </a:endParaRPr>
          </a:p>
          <a:p>
            <a:pPr marL="457200" indent="-34290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pPr>
            <a:r>
              <a:rPr lang="en-GB" sz="1600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Geometric – patterns that use zigzags, chequerboard, curved lines, spirals and circles.</a:t>
            </a:r>
            <a:endParaRPr lang="en-GB" sz="1600" dirty="0">
              <a:latin typeface="+mn-lt"/>
            </a:endParaRPr>
          </a:p>
          <a:p>
            <a:pPr marL="4572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pPr>
            <a:r>
              <a:rPr lang="en-GB" sz="1600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Symbolic – patterns that use images which have some symbolic meaning for the artist and the person using the art, whether it be on a piece of clothing or a building. These images can include crescents, stars, flowers, seeds, trees and pods. </a:t>
            </a:r>
            <a:endParaRPr lang="en-GB" sz="1600" dirty="0">
              <a:latin typeface="+mn-lt"/>
            </a:endParaRPr>
          </a:p>
        </p:txBody>
      </p:sp>
      <p:pic>
        <p:nvPicPr>
          <p:cNvPr id="6146" name="Picture 2" descr="File:Robes 3.JPG">
            <a:extLst>
              <a:ext uri="{FF2B5EF4-FFF2-40B4-BE49-F238E27FC236}">
                <a16:creationId xmlns:a16="http://schemas.microsoft.com/office/drawing/2014/main" id="{3751BDF6-2698-49B5-84F4-8E017C921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4574689" y="2120898"/>
            <a:ext cx="3813661" cy="381366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Title 20">
            <a:extLst>
              <a:ext uri="{FF2B5EF4-FFF2-40B4-BE49-F238E27FC236}">
                <a16:creationId xmlns:a16="http://schemas.microsoft.com/office/drawing/2014/main" id="{44B1BD45-6761-4135-9192-4D76D46718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7675" y="765175"/>
            <a:ext cx="8239125" cy="993775"/>
          </a:xfrm>
          <a:prstGeom prst="roundRect">
            <a:avLst>
              <a:gd name="adj" fmla="val 0"/>
            </a:avLst>
          </a:prstGeom>
          <a:solidFill>
            <a:srgbClr val="1F4F75"/>
          </a:solidFill>
        </p:spPr>
        <p:txBody>
          <a:bodyPr/>
          <a:lstStyle/>
          <a:p>
            <a:pPr eaLnBrk="1" hangingPunct="1"/>
            <a:r>
              <a:rPr lang="en-GB" altLang="en-US" sz="3600">
                <a:solidFill>
                  <a:schemeClr val="bg1"/>
                </a:solidFill>
                <a:latin typeface="Twinkl SemiBold" pitchFamily="2" charset="0"/>
              </a:rPr>
              <a:t>Types of Pattern</a:t>
            </a:r>
          </a:p>
        </p:txBody>
      </p:sp>
      <p:sp>
        <p:nvSpPr>
          <p:cNvPr id="12293" name="AutoShape 6" descr="Image result for african pattern">
            <a:extLst>
              <a:ext uri="{FF2B5EF4-FFF2-40B4-BE49-F238E27FC236}">
                <a16:creationId xmlns:a16="http://schemas.microsoft.com/office/drawing/2014/main" id="{A137E0C9-F1FE-4F85-8B2C-4A60AFAFCC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28875" y="1366838"/>
            <a:ext cx="428625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pic>
        <p:nvPicPr>
          <p:cNvPr id="6148" name="Picture 4" descr="African Fabric, Textiles, Textures, Colours, Africa">
            <a:extLst>
              <a:ext uri="{FF2B5EF4-FFF2-40B4-BE49-F238E27FC236}">
                <a16:creationId xmlns:a16="http://schemas.microsoft.com/office/drawing/2014/main" id="{57CCB09D-7FE0-4D11-AC03-C83069C4E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r="15000"/>
          <a:stretch/>
        </p:blipFill>
        <p:spPr bwMode="auto">
          <a:xfrm>
            <a:off x="4560280" y="2120899"/>
            <a:ext cx="3813662" cy="381366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ile:Butterfly mosaic, Teneyambi region, Central African Republic, 1990s - Fairbanks Museum and Planetarium - DSC04316.JPG">
            <a:extLst>
              <a:ext uri="{FF2B5EF4-FFF2-40B4-BE49-F238E27FC236}">
                <a16:creationId xmlns:a16="http://schemas.microsoft.com/office/drawing/2014/main" id="{8EDEE67C-9333-496D-93E5-FC74F7A55A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6" t="1457" r="18016" b="8400"/>
          <a:stretch/>
        </p:blipFill>
        <p:spPr bwMode="auto">
          <a:xfrm>
            <a:off x="4574688" y="2120894"/>
            <a:ext cx="3813662" cy="381366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2C1BE93-9D94-442B-B8BE-3A865F0EAA72}"/>
              </a:ext>
            </a:extLst>
          </p:cNvPr>
          <p:cNvSpPr/>
          <p:nvPr/>
        </p:nvSpPr>
        <p:spPr>
          <a:xfrm>
            <a:off x="4575175" y="2120900"/>
            <a:ext cx="3813175" cy="3813175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64990C04-961B-470D-9A69-AA35D3855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9062" y="6124575"/>
            <a:ext cx="38163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sz="600" dirty="0">
                <a:solidFill>
                  <a:schemeClr val="dk1"/>
                </a:solidFill>
                <a:latin typeface="Tuffy" panose="020B0603060100000000" pitchFamily="34" charset="0"/>
                <a:ea typeface="Tuffy" panose="020B0603060100000000" pitchFamily="34" charset="0"/>
                <a:cs typeface="Calibri"/>
                <a:sym typeface="Calibri"/>
              </a:rPr>
              <a:t>By </a:t>
            </a:r>
            <a:r>
              <a:rPr lang="en-GB" sz="600" dirty="0" err="1">
                <a:solidFill>
                  <a:schemeClr val="dk1"/>
                </a:solidFill>
                <a:latin typeface="Tuffy" panose="020B0603060100000000" pitchFamily="34" charset="0"/>
                <a:ea typeface="Tuffy" panose="020B0603060100000000" pitchFamily="34" charset="0"/>
                <a:cs typeface="Calibri"/>
                <a:sym typeface="Calibri"/>
              </a:rPr>
              <a:t>Papischou</a:t>
            </a:r>
            <a:r>
              <a:rPr lang="en-GB" sz="600" dirty="0">
                <a:solidFill>
                  <a:schemeClr val="dk1"/>
                </a:solidFill>
                <a:latin typeface="Tuffy" panose="020B0603060100000000" pitchFamily="34" charset="0"/>
                <a:ea typeface="Tuffy" panose="020B0603060100000000" pitchFamily="34" charset="0"/>
                <a:cs typeface="Calibri"/>
                <a:sym typeface="Calibri"/>
              </a:rPr>
              <a:t>, By </a:t>
            </a:r>
            <a:r>
              <a:rPr lang="en-GB" sz="600" dirty="0" err="1">
                <a:solidFill>
                  <a:schemeClr val="dk1"/>
                </a:solidFill>
                <a:latin typeface="Tuffy" panose="020B0603060100000000" pitchFamily="34" charset="0"/>
                <a:ea typeface="Tuffy" panose="020B0603060100000000" pitchFamily="34" charset="0"/>
                <a:cs typeface="Calibri"/>
                <a:sym typeface="Calibri"/>
              </a:rPr>
              <a:t>Daderot</a:t>
            </a:r>
            <a:r>
              <a:rPr lang="en-GB" sz="600" dirty="0">
                <a:solidFill>
                  <a:schemeClr val="dk1"/>
                </a:solidFill>
                <a:latin typeface="Tuffy" panose="020B0603060100000000" pitchFamily="34" charset="0"/>
                <a:ea typeface="Tuffy" panose="020B0603060100000000" pitchFamily="34" charset="0"/>
                <a:cs typeface="Calibri"/>
                <a:sym typeface="Calibri"/>
              </a:rPr>
              <a:t> - Own work, CC BY-SA 4.0</a:t>
            </a:r>
            <a:r>
              <a:rPr lang="en-GB" sz="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altLang="en-US" sz="600" dirty="0"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E9F3C07-6626-48E1-8C5C-4E5609552B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933575"/>
            <a:ext cx="3816350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0" rIns="10800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1C1C1C"/>
              </a:buClr>
              <a:buSzPts val="1800"/>
              <a:buFontTx/>
              <a:buNone/>
            </a:pPr>
            <a:r>
              <a:rPr lang="en-GB" altLang="en-US" sz="1600" dirty="0">
                <a:cs typeface="Arial" panose="020B0604020202020204" pitchFamily="34" charset="0"/>
                <a:sym typeface="Arial" panose="020B0604020202020204" pitchFamily="34" charset="0"/>
              </a:rPr>
              <a:t>The symbolic patterns represent the culture’s beliefs and history. There is a lot of meaning in the way the patterns are arranged and they often represent the wisdom of a tribe. They also act as a record of the events and daily activities of that tribe.</a:t>
            </a:r>
          </a:p>
          <a:p>
            <a:pPr eaLnBrk="1" hangingPunct="1">
              <a:buClr>
                <a:srgbClr val="1C1C1C"/>
              </a:buClr>
              <a:buSzPts val="1800"/>
              <a:buFontTx/>
              <a:buNone/>
            </a:pPr>
            <a:r>
              <a:rPr lang="en-GB" altLang="en-US" sz="1600" dirty="0">
                <a:cs typeface="Arial" panose="020B0604020202020204" pitchFamily="34" charset="0"/>
                <a:sym typeface="Arial" panose="020B0604020202020204" pitchFamily="34" charset="0"/>
              </a:rPr>
              <a:t>Common patterns include parallel zigzags which are used to remind the artist and the user that the path in life is never straightforward but instead, is often difficult to travel.</a:t>
            </a:r>
          </a:p>
          <a:p>
            <a:pPr eaLnBrk="1" hangingPunct="1">
              <a:buClr>
                <a:srgbClr val="1C1C1C"/>
              </a:buClr>
              <a:buSzPts val="1800"/>
              <a:buNone/>
            </a:pPr>
            <a:r>
              <a:rPr lang="en-GB" altLang="en-US" sz="1600" dirty="0">
                <a:solidFill>
                  <a:schemeClr val="tx1"/>
                </a:solidFill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In Ghana, the Ashanti tribes apply motifs to fabric, pottery and paper that have symbolic significance and tell a story.</a:t>
            </a:r>
            <a:endParaRPr lang="en-GB" altLang="en-US" sz="1600" dirty="0">
              <a:solidFill>
                <a:schemeClr val="tx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1C1C1C"/>
              </a:buClr>
              <a:buSzPts val="1800"/>
              <a:buFontTx/>
              <a:buNone/>
            </a:pPr>
            <a:endParaRPr lang="en-GB" altLang="en-US" sz="1600" dirty="0"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315" name="Title 20">
            <a:extLst>
              <a:ext uri="{FF2B5EF4-FFF2-40B4-BE49-F238E27FC236}">
                <a16:creationId xmlns:a16="http://schemas.microsoft.com/office/drawing/2014/main" id="{C7A23856-697F-4CBE-8E7C-FB7A6E559C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7675" y="765175"/>
            <a:ext cx="8239125" cy="993775"/>
          </a:xfrm>
          <a:prstGeom prst="roundRect">
            <a:avLst>
              <a:gd name="adj" fmla="val 0"/>
            </a:avLst>
          </a:prstGeom>
          <a:solidFill>
            <a:srgbClr val="1F4F75"/>
          </a:solidFill>
        </p:spPr>
        <p:txBody>
          <a:bodyPr/>
          <a:lstStyle/>
          <a:p>
            <a:pPr eaLnBrk="1" hangingPunct="1"/>
            <a:r>
              <a:rPr lang="en-GB" altLang="en-US" sz="3600">
                <a:solidFill>
                  <a:schemeClr val="bg1"/>
                </a:solidFill>
                <a:latin typeface="Twinkl SemiBold" pitchFamily="2" charset="0"/>
              </a:rPr>
              <a:t>The Meaning of Patterns</a:t>
            </a:r>
          </a:p>
        </p:txBody>
      </p:sp>
      <p:sp>
        <p:nvSpPr>
          <p:cNvPr id="13316" name="AutoShape 6" descr="Image result for african pattern">
            <a:extLst>
              <a:ext uri="{FF2B5EF4-FFF2-40B4-BE49-F238E27FC236}">
                <a16:creationId xmlns:a16="http://schemas.microsoft.com/office/drawing/2014/main" id="{809F817D-98FE-41E9-B35A-A52FD1FE85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28875" y="1366838"/>
            <a:ext cx="428625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pic>
        <p:nvPicPr>
          <p:cNvPr id="13317" name="Picture 3">
            <a:extLst>
              <a:ext uri="{FF2B5EF4-FFF2-40B4-BE49-F238E27FC236}">
                <a16:creationId xmlns:a16="http://schemas.microsoft.com/office/drawing/2014/main" id="{B7789DE6-1783-4424-90E5-8454487E9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66"/>
          <a:stretch>
            <a:fillRect/>
          </a:stretch>
        </p:blipFill>
        <p:spPr bwMode="auto">
          <a:xfrm>
            <a:off x="4572000" y="1933575"/>
            <a:ext cx="3816350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File:HANDMADE RUG.jpg">
            <a:extLst>
              <a:ext uri="{FF2B5EF4-FFF2-40B4-BE49-F238E27FC236}">
                <a16:creationId xmlns:a16="http://schemas.microsoft.com/office/drawing/2014/main" id="{A63BE20B-4F13-45D4-8404-9BCCE924E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2" b="24225"/>
          <a:stretch>
            <a:fillRect/>
          </a:stretch>
        </p:blipFill>
        <p:spPr bwMode="auto">
          <a:xfrm>
            <a:off x="4567237" y="1920874"/>
            <a:ext cx="3821112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2">
            <a:extLst>
              <a:ext uri="{FF2B5EF4-FFF2-40B4-BE49-F238E27FC236}">
                <a16:creationId xmlns:a16="http://schemas.microsoft.com/office/drawing/2014/main" id="{FE145788-E236-4A3E-9CCA-3417A9A6B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9062" y="6124575"/>
            <a:ext cx="38163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sz="600" dirty="0">
                <a:solidFill>
                  <a:schemeClr val="dk1"/>
                </a:solidFill>
                <a:latin typeface="Tuffy" panose="020B0603060100000000" pitchFamily="34" charset="0"/>
                <a:ea typeface="Tuffy" panose="020B0603060100000000" pitchFamily="34" charset="0"/>
                <a:cs typeface="Calibri"/>
                <a:sym typeface="Calibri"/>
              </a:rPr>
              <a:t>By </a:t>
            </a:r>
            <a:r>
              <a:rPr lang="en-GB" sz="600" dirty="0" err="1">
                <a:solidFill>
                  <a:schemeClr val="dk1"/>
                </a:solidFill>
                <a:latin typeface="Tuffy" panose="020B0603060100000000" pitchFamily="34" charset="0"/>
                <a:ea typeface="Tuffy" panose="020B0603060100000000" pitchFamily="34" charset="0"/>
                <a:cs typeface="Calibri"/>
                <a:sym typeface="Calibri"/>
              </a:rPr>
              <a:t>Gharbal</a:t>
            </a:r>
            <a:r>
              <a:rPr lang="en-GB" sz="600" dirty="0">
                <a:solidFill>
                  <a:schemeClr val="dk1"/>
                </a:solidFill>
                <a:latin typeface="Tuffy" panose="020B0603060100000000" pitchFamily="34" charset="0"/>
                <a:ea typeface="Tuffy" panose="020B0603060100000000" pitchFamily="34" charset="0"/>
                <a:cs typeface="Calibri"/>
                <a:sym typeface="Calibri"/>
              </a:rPr>
              <a:t> - Own work, CC BY-SA 4.0, </a:t>
            </a:r>
            <a:r>
              <a:rPr lang="en-GB" sz="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altLang="en-US" sz="600" dirty="0"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4" name="Picture 12" descr="https://cdn.pixabay.com/photo/2012/03/04/00/28/abstract-21946__340.jpg">
            <a:extLst>
              <a:ext uri="{FF2B5EF4-FFF2-40B4-BE49-F238E27FC236}">
                <a16:creationId xmlns:a16="http://schemas.microsoft.com/office/drawing/2014/main" id="{2A040B40-CA47-4577-9EFF-B4B3F3DF0C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 bwMode="auto">
          <a:xfrm>
            <a:off x="6642896" y="4347371"/>
            <a:ext cx="1745454" cy="174545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cdn.pixabay.com/photo/2015/04/12/15/43/leaf-718956__340.jpg">
            <a:extLst>
              <a:ext uri="{FF2B5EF4-FFF2-40B4-BE49-F238E27FC236}">
                <a16:creationId xmlns:a16="http://schemas.microsoft.com/office/drawing/2014/main" id="{4BD4FA00-C64F-411A-899C-014ED5CB80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r="12472"/>
          <a:stretch/>
        </p:blipFill>
        <p:spPr bwMode="auto">
          <a:xfrm>
            <a:off x="3688496" y="4332715"/>
            <a:ext cx="1767008" cy="176700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cdn.pixabay.com/photo/2014/01/14/19/33/elephant-skin-245071__340.jpg">
            <a:extLst>
              <a:ext uri="{FF2B5EF4-FFF2-40B4-BE49-F238E27FC236}">
                <a16:creationId xmlns:a16="http://schemas.microsoft.com/office/drawing/2014/main" id="{AEA0156F-4522-4DF1-8DBF-130D3CFB0E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 bwMode="auto">
          <a:xfrm>
            <a:off x="784959" y="4332715"/>
            <a:ext cx="1767008" cy="176700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cdn.pixabay.com/photo/2015/02/18/15/50/palm-640900__340.jpg">
            <a:extLst>
              <a:ext uri="{FF2B5EF4-FFF2-40B4-BE49-F238E27FC236}">
                <a16:creationId xmlns:a16="http://schemas.microsoft.com/office/drawing/2014/main" id="{F99DDEEF-3340-4558-8869-0E044F256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5" r="11625"/>
          <a:stretch/>
        </p:blipFill>
        <p:spPr bwMode="auto">
          <a:xfrm>
            <a:off x="6621342" y="2416606"/>
            <a:ext cx="1767008" cy="176700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cdn.pixabay.com/photo/2014/01/14/19/37/elephant-eye-245076__340.jpg">
            <a:extLst>
              <a:ext uri="{FF2B5EF4-FFF2-40B4-BE49-F238E27FC236}">
                <a16:creationId xmlns:a16="http://schemas.microsoft.com/office/drawing/2014/main" id="{204CA168-DB51-4E5D-878E-1DBAD9B45E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5" r="16535"/>
          <a:stretch/>
        </p:blipFill>
        <p:spPr bwMode="auto">
          <a:xfrm>
            <a:off x="3688496" y="2416606"/>
            <a:ext cx="1767008" cy="176700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cdn.pixabay.com/photo/2013/07/18/15/07/skin-164603__340.jpg">
            <a:extLst>
              <a:ext uri="{FF2B5EF4-FFF2-40B4-BE49-F238E27FC236}">
                <a16:creationId xmlns:a16="http://schemas.microsoft.com/office/drawing/2014/main" id="{E719C428-1CE5-4B29-919C-DBF1DCED13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2" r="16862"/>
          <a:stretch/>
        </p:blipFill>
        <p:spPr bwMode="auto">
          <a:xfrm>
            <a:off x="784959" y="2430769"/>
            <a:ext cx="1767008" cy="176700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4B47C1-0B55-42D7-8883-AD22745089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995488"/>
            <a:ext cx="76327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0" rIns="10800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1C1C1C"/>
              </a:buClr>
              <a:buSzPts val="1800"/>
              <a:buFontTx/>
              <a:buNone/>
            </a:pPr>
            <a:r>
              <a:rPr lang="en-GB" altLang="en-US" sz="1600" dirty="0">
                <a:cs typeface="Arial" panose="020B0604020202020204" pitchFamily="34" charset="0"/>
                <a:sym typeface="Arial" panose="020B0604020202020204" pitchFamily="34" charset="0"/>
              </a:rPr>
              <a:t>It’s easy to see where the inspiration for art comes from in Africa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  <a:endParaRPr lang="en-GB" altLang="en-US" sz="1600" dirty="0">
              <a:solidFill>
                <a:schemeClr val="tx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5" name="Title 20">
            <a:extLst>
              <a:ext uri="{FF2B5EF4-FFF2-40B4-BE49-F238E27FC236}">
                <a16:creationId xmlns:a16="http://schemas.microsoft.com/office/drawing/2014/main" id="{EB50942A-9FEF-41A4-9EFD-D63765B59C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7675" y="765175"/>
            <a:ext cx="8239125" cy="993775"/>
          </a:xfrm>
          <a:prstGeom prst="roundRect">
            <a:avLst>
              <a:gd name="adj" fmla="val 0"/>
            </a:avLst>
          </a:prstGeom>
          <a:solidFill>
            <a:srgbClr val="1F4F75"/>
          </a:solidFill>
        </p:spPr>
        <p:txBody>
          <a:bodyPr/>
          <a:lstStyle/>
          <a:p>
            <a:pPr eaLnBrk="1" hangingPunct="1"/>
            <a:r>
              <a:rPr lang="en-GB" altLang="en-US" sz="3600">
                <a:solidFill>
                  <a:schemeClr val="bg1"/>
                </a:solidFill>
                <a:latin typeface="Twinkl SemiBold" pitchFamily="2" charset="0"/>
              </a:rPr>
              <a:t>Inspiration All Day</a:t>
            </a:r>
          </a:p>
        </p:txBody>
      </p:sp>
      <p:sp>
        <p:nvSpPr>
          <p:cNvPr id="14346" name="AutoShape 6" descr="Image result for african pattern">
            <a:extLst>
              <a:ext uri="{FF2B5EF4-FFF2-40B4-BE49-F238E27FC236}">
                <a16:creationId xmlns:a16="http://schemas.microsoft.com/office/drawing/2014/main" id="{67A73CF3-82E8-4CE7-A6DC-503A5A31B4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28875" y="1366838"/>
            <a:ext cx="428625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C1AECCC-D7A2-473B-8487-4D082ED0E2D9}"/>
              </a:ext>
            </a:extLst>
          </p:cNvPr>
          <p:cNvSpPr/>
          <p:nvPr/>
        </p:nvSpPr>
        <p:spPr>
          <a:xfrm>
            <a:off x="784225" y="2424113"/>
            <a:ext cx="1768475" cy="1766887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31D36AB-F8D7-47DC-945D-6CDCEA866546}"/>
              </a:ext>
            </a:extLst>
          </p:cNvPr>
          <p:cNvSpPr/>
          <p:nvPr/>
        </p:nvSpPr>
        <p:spPr>
          <a:xfrm>
            <a:off x="3687763" y="4325938"/>
            <a:ext cx="1768475" cy="1766887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F4168C5-D8A1-4654-A551-2B4F60E2F4C7}"/>
              </a:ext>
            </a:extLst>
          </p:cNvPr>
          <p:cNvSpPr/>
          <p:nvPr/>
        </p:nvSpPr>
        <p:spPr>
          <a:xfrm>
            <a:off x="6621463" y="4325938"/>
            <a:ext cx="1766887" cy="1766887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EA6BB2B-064E-4F81-958B-98F4710CFD18}"/>
              </a:ext>
            </a:extLst>
          </p:cNvPr>
          <p:cNvSpPr/>
          <p:nvPr/>
        </p:nvSpPr>
        <p:spPr>
          <a:xfrm>
            <a:off x="787400" y="4325938"/>
            <a:ext cx="1766888" cy="1766887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9CABCFB-508D-4710-A55E-657DF930E307}"/>
              </a:ext>
            </a:extLst>
          </p:cNvPr>
          <p:cNvSpPr/>
          <p:nvPr/>
        </p:nvSpPr>
        <p:spPr>
          <a:xfrm>
            <a:off x="3703638" y="2424113"/>
            <a:ext cx="1766887" cy="1766887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65FCFFF-0E53-4474-BC0E-E82EEB4314B6}"/>
              </a:ext>
            </a:extLst>
          </p:cNvPr>
          <p:cNvSpPr/>
          <p:nvPr/>
        </p:nvSpPr>
        <p:spPr>
          <a:xfrm>
            <a:off x="6621463" y="2424113"/>
            <a:ext cx="1766887" cy="1766887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0" grpId="0" animBg="1"/>
      <p:bldP spid="11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12" descr="African, Woman, Traditional, Dress, Clothes, Special">
            <a:extLst>
              <a:ext uri="{FF2B5EF4-FFF2-40B4-BE49-F238E27FC236}">
                <a16:creationId xmlns:a16="http://schemas.microsoft.com/office/drawing/2014/main" id="{02A8458E-FB19-40A8-83C7-ED5645E290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" t="7564" r="-96" b="25769"/>
          <a:stretch/>
        </p:blipFill>
        <p:spPr bwMode="auto">
          <a:xfrm>
            <a:off x="6621341" y="4325817"/>
            <a:ext cx="1767009" cy="176700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File:Keekorok Kenia Masai vrouw (jaren 80 vorige eeuw).tiff">
            <a:extLst>
              <a:ext uri="{FF2B5EF4-FFF2-40B4-BE49-F238E27FC236}">
                <a16:creationId xmlns:a16="http://schemas.microsoft.com/office/drawing/2014/main" id="{54F5E42C-57B4-4AD3-8C8D-6CB5D86354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5" t="13242" r="-48" b="19682"/>
          <a:stretch/>
        </p:blipFill>
        <p:spPr bwMode="auto">
          <a:xfrm>
            <a:off x="3686299" y="4325817"/>
            <a:ext cx="1767008" cy="176700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upload.wikimedia.org/wikipedia/commons/thumb/7/7b/Handmade_carpet_and_rug.jpg/800px-Handmade_carpet_and_rug.jpg">
            <a:extLst>
              <a:ext uri="{FF2B5EF4-FFF2-40B4-BE49-F238E27FC236}">
                <a16:creationId xmlns:a16="http://schemas.microsoft.com/office/drawing/2014/main" id="{8F1FD685-B593-4AB8-A5AB-223F059E9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0" b="17060"/>
          <a:stretch/>
        </p:blipFill>
        <p:spPr bwMode="auto">
          <a:xfrm>
            <a:off x="774659" y="4325817"/>
            <a:ext cx="1777308" cy="177730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File:Selection of African fabric.jpg">
            <a:extLst>
              <a:ext uri="{FF2B5EF4-FFF2-40B4-BE49-F238E27FC236}">
                <a16:creationId xmlns:a16="http://schemas.microsoft.com/office/drawing/2014/main" id="{7B086369-48BA-488B-B422-A9D0F19F14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" r="4338"/>
          <a:stretch/>
        </p:blipFill>
        <p:spPr bwMode="auto">
          <a:xfrm>
            <a:off x="6616987" y="2438525"/>
            <a:ext cx="1752354" cy="175235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ile:African Sudan Art Basket-Tray.jpg">
            <a:extLst>
              <a:ext uri="{FF2B5EF4-FFF2-40B4-BE49-F238E27FC236}">
                <a16:creationId xmlns:a16="http://schemas.microsoft.com/office/drawing/2014/main" id="{C602B692-4018-4FF3-B946-E171E0EA84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" t="252" r="53231" b="-252"/>
          <a:stretch/>
        </p:blipFill>
        <p:spPr bwMode="auto">
          <a:xfrm>
            <a:off x="3688496" y="2413571"/>
            <a:ext cx="1777308" cy="177730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File:NW Folklife 2009 - African baskets.jpg">
            <a:extLst>
              <a:ext uri="{FF2B5EF4-FFF2-40B4-BE49-F238E27FC236}">
                <a16:creationId xmlns:a16="http://schemas.microsoft.com/office/drawing/2014/main" id="{58F2D1C0-8F36-43A1-8053-E68D7692A5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774659" y="2423871"/>
            <a:ext cx="1777308" cy="177730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9379A4-EC83-4AC4-AEFE-E9B6F241C1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893888"/>
            <a:ext cx="76327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0" rIns="10800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1C1C1C"/>
              </a:buClr>
              <a:buSzPts val="1800"/>
              <a:buFontTx/>
              <a:buNone/>
            </a:pPr>
            <a:r>
              <a:rPr lang="en-GB" altLang="en-US" sz="1600">
                <a:cs typeface="Arial" panose="020B0604020202020204" pitchFamily="34" charset="0"/>
                <a:sym typeface="Arial" panose="020B0604020202020204" pitchFamily="34" charset="0"/>
              </a:rPr>
              <a:t>Repeating, colourful patterns are everywhere from baskets and rugs to jewellery and clothing.</a:t>
            </a:r>
            <a:endParaRPr lang="en-GB" altLang="en-US" sz="1600">
              <a:solidFill>
                <a:schemeClr val="tx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9" name="Title 20">
            <a:extLst>
              <a:ext uri="{FF2B5EF4-FFF2-40B4-BE49-F238E27FC236}">
                <a16:creationId xmlns:a16="http://schemas.microsoft.com/office/drawing/2014/main" id="{8E940DB0-C3C7-4E16-A275-2A54239D4E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7675" y="765175"/>
            <a:ext cx="8239125" cy="993775"/>
          </a:xfrm>
          <a:prstGeom prst="roundRect">
            <a:avLst>
              <a:gd name="adj" fmla="val 0"/>
            </a:avLst>
          </a:prstGeom>
          <a:solidFill>
            <a:srgbClr val="1F4F75"/>
          </a:solidFill>
        </p:spPr>
        <p:txBody>
          <a:bodyPr/>
          <a:lstStyle/>
          <a:p>
            <a:pPr eaLnBrk="1" hangingPunct="1"/>
            <a:r>
              <a:rPr lang="en-GB" altLang="en-US" sz="3600">
                <a:solidFill>
                  <a:schemeClr val="bg1"/>
                </a:solidFill>
                <a:latin typeface="Twinkl SemiBold" pitchFamily="2" charset="0"/>
              </a:rPr>
              <a:t>Patterns Everywhere</a:t>
            </a:r>
          </a:p>
        </p:txBody>
      </p:sp>
      <p:sp>
        <p:nvSpPr>
          <p:cNvPr id="15370" name="AutoShape 6" descr="Image result for african pattern">
            <a:extLst>
              <a:ext uri="{FF2B5EF4-FFF2-40B4-BE49-F238E27FC236}">
                <a16:creationId xmlns:a16="http://schemas.microsoft.com/office/drawing/2014/main" id="{E24BC9B7-BC6C-4598-A2AE-40D4662C73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28875" y="1366838"/>
            <a:ext cx="428625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C1AECCC-D7A2-473B-8487-4D082ED0E2D9}"/>
              </a:ext>
            </a:extLst>
          </p:cNvPr>
          <p:cNvSpPr/>
          <p:nvPr/>
        </p:nvSpPr>
        <p:spPr>
          <a:xfrm>
            <a:off x="784225" y="2424113"/>
            <a:ext cx="1768475" cy="1766887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31D36AB-F8D7-47DC-945D-6CDCEA866546}"/>
              </a:ext>
            </a:extLst>
          </p:cNvPr>
          <p:cNvSpPr/>
          <p:nvPr/>
        </p:nvSpPr>
        <p:spPr>
          <a:xfrm>
            <a:off x="3687763" y="4325938"/>
            <a:ext cx="1768475" cy="1766887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F4168C5-D8A1-4654-A551-2B4F60E2F4C7}"/>
              </a:ext>
            </a:extLst>
          </p:cNvPr>
          <p:cNvSpPr/>
          <p:nvPr/>
        </p:nvSpPr>
        <p:spPr>
          <a:xfrm>
            <a:off x="6621463" y="4325938"/>
            <a:ext cx="1766887" cy="1766887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EA6BB2B-064E-4F81-958B-98F4710CFD18}"/>
              </a:ext>
            </a:extLst>
          </p:cNvPr>
          <p:cNvSpPr/>
          <p:nvPr/>
        </p:nvSpPr>
        <p:spPr>
          <a:xfrm>
            <a:off x="787400" y="4325938"/>
            <a:ext cx="1766888" cy="1766887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9CABCFB-508D-4710-A55E-657DF930E307}"/>
              </a:ext>
            </a:extLst>
          </p:cNvPr>
          <p:cNvSpPr/>
          <p:nvPr/>
        </p:nvSpPr>
        <p:spPr>
          <a:xfrm>
            <a:off x="3703638" y="2424113"/>
            <a:ext cx="1766887" cy="1766887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65FCFFF-0E53-4474-BC0E-E82EEB4314B6}"/>
              </a:ext>
            </a:extLst>
          </p:cNvPr>
          <p:cNvSpPr/>
          <p:nvPr/>
        </p:nvSpPr>
        <p:spPr>
          <a:xfrm>
            <a:off x="6621463" y="2424113"/>
            <a:ext cx="1766887" cy="1766887"/>
          </a:xfrm>
          <a:prstGeom prst="ellipse">
            <a:avLst/>
          </a:prstGeom>
          <a:noFill/>
          <a:ln w="38100">
            <a:solidFill>
              <a:srgbClr val="1F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E559D94E-1F9D-4661-96C7-BB08F7DBD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906" y="6135309"/>
            <a:ext cx="381635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sz="600" dirty="0">
                <a:solidFill>
                  <a:schemeClr val="dk1"/>
                </a:solidFill>
                <a:latin typeface="Tuffy" panose="020B0603060100000000" pitchFamily="34" charset="0"/>
                <a:ea typeface="Tuffy" panose="020B0603060100000000" pitchFamily="34" charset="0"/>
                <a:cs typeface="Calibri"/>
                <a:sym typeface="Calibri"/>
              </a:rPr>
              <a:t>By </a:t>
            </a:r>
            <a:r>
              <a:rPr lang="en-GB" sz="600" dirty="0" err="1">
                <a:solidFill>
                  <a:schemeClr val="dk1"/>
                </a:solidFill>
                <a:latin typeface="Tuffy" panose="020B0603060100000000" pitchFamily="34" charset="0"/>
                <a:ea typeface="Tuffy" panose="020B0603060100000000" pitchFamily="34" charset="0"/>
                <a:cs typeface="Calibri"/>
                <a:sym typeface="Calibri"/>
              </a:rPr>
              <a:t>Haagscheblu</a:t>
            </a:r>
            <a:r>
              <a:rPr lang="en-GB" sz="600" dirty="0">
                <a:solidFill>
                  <a:schemeClr val="dk1"/>
                </a:solidFill>
                <a:latin typeface="Tuffy" panose="020B0603060100000000" pitchFamily="34" charset="0"/>
                <a:ea typeface="Tuffy" panose="020B0603060100000000" pitchFamily="34" charset="0"/>
                <a:cs typeface="Calibri"/>
                <a:sym typeface="Calibri"/>
              </a:rPr>
              <a:t>, By Joe Mabel - Own work, CC BY-SA 4.0, </a:t>
            </a:r>
            <a:endParaRPr lang="en-GB" altLang="en-US" sz="600" dirty="0">
              <a:latin typeface="Tuffy" panose="020B0603060100000000" pitchFamily="34" charset="0"/>
              <a:ea typeface="Tuffy" panose="020B0603060100000000" pitchFamily="34" charset="0"/>
              <a:cs typeface="Tuffy" panose="020B06030601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0" grpId="0" animBg="1"/>
      <p:bldP spid="11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DCB5FAEE-CC91-4608-92BD-1007FC9F45E5}" vid="{49F44A1D-5DD0-448D-A9E8-9C9190F1A6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106</TotalTime>
  <Words>568</Words>
  <Application>Microsoft Office PowerPoint</Application>
  <PresentationFormat>On-screen Show (4:3)</PresentationFormat>
  <Paragraphs>36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Tuffy</vt:lpstr>
      <vt:lpstr>Twinkl SemiBold</vt:lpstr>
      <vt:lpstr>Twinkl</vt:lpstr>
      <vt:lpstr>Calibri</vt:lpstr>
      <vt:lpstr>Office Theme</vt:lpstr>
      <vt:lpstr>PowerPoint Presentation</vt:lpstr>
      <vt:lpstr>About Africa</vt:lpstr>
      <vt:lpstr>About Africa</vt:lpstr>
      <vt:lpstr>African Art</vt:lpstr>
      <vt:lpstr>Handmade Patterns</vt:lpstr>
      <vt:lpstr>Types of Pattern</vt:lpstr>
      <vt:lpstr>The Meaning of Patterns</vt:lpstr>
      <vt:lpstr>Inspiration All Day</vt:lpstr>
      <vt:lpstr>Patterns Everywhere</vt:lpstr>
      <vt:lpstr>Nature Inspired Art</vt:lpstr>
      <vt:lpstr>Patterns in Architecture</vt:lpstr>
      <vt:lpstr>Have a Go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Harvey Johnson</dc:creator>
  <cp:lastModifiedBy>EarlJ</cp:lastModifiedBy>
  <cp:revision>14</cp:revision>
  <dcterms:created xsi:type="dcterms:W3CDTF">2018-10-22T11:26:25Z</dcterms:created>
  <dcterms:modified xsi:type="dcterms:W3CDTF">2020-06-26T10:44:58Z</dcterms:modified>
</cp:coreProperties>
</file>